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7"/>
  </p:notesMasterIdLst>
  <p:sldIdLst>
    <p:sldId id="267" r:id="rId2"/>
    <p:sldId id="281" r:id="rId3"/>
    <p:sldId id="282" r:id="rId4"/>
    <p:sldId id="263" r:id="rId5"/>
    <p:sldId id="260" r:id="rId6"/>
    <p:sldId id="274" r:id="rId7"/>
    <p:sldId id="278" r:id="rId8"/>
    <p:sldId id="275" r:id="rId9"/>
    <p:sldId id="276" r:id="rId10"/>
    <p:sldId id="277" r:id="rId11"/>
    <p:sldId id="280" r:id="rId12"/>
    <p:sldId id="266" r:id="rId13"/>
    <p:sldId id="270" r:id="rId14"/>
    <p:sldId id="279" r:id="rId15"/>
    <p:sldId id="272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72B89-CC13-4678-9B08-531C7FD9F960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23EF5-470D-4139-A9B7-4C082922FD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01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23EF5-470D-4139-A9B7-4C082922FD44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38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23EF5-470D-4139-A9B7-4C082922FD44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54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EF38-BD52-475F-B50C-ED0C4B05F010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E2CB-4B22-487C-808A-93720E093B54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1A975-5620-45AF-A0F6-8CE8140A3C38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2617-7391-4ED5-99E2-F3B0D19A495D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37E90-AE88-4F4C-AC7A-7B1F5F2422ED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B4109-21C2-46B4-8716-1A8FB18618A0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A5B-E7AA-4B8D-858B-57B37365A265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8770-256C-461A-A599-65865D235B30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E71B-4025-4F64-AC90-80B6177364C9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2C19-CA0F-4739-9D05-7D4F79B1CE36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53D0-34F1-41A7-947C-7E82C203E4EC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DFD71F-14E0-40DE-92A4-FCDAC8FF0C91}" type="datetime1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4CFBC0-A19E-4485-832D-9C62702DCEB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1648"/>
            <a:ext cx="9144001" cy="1513106"/>
          </a:xfrm>
          <a:prstGeom prst="rect">
            <a:avLst/>
          </a:prstGeom>
        </p:spPr>
      </p:pic>
      <p:pic>
        <p:nvPicPr>
          <p:cNvPr id="3" name="Imagine Dragons - Thunder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36296" y="4101470"/>
            <a:ext cx="609600" cy="6096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273" y="131811"/>
            <a:ext cx="10707069" cy="1769906"/>
          </a:xfrm>
        </p:spPr>
        <p:txBody>
          <a:bodyPr/>
          <a:lstStyle/>
          <a:p>
            <a:pPr marL="0" indent="0" algn="l">
              <a:buNone/>
            </a:pPr>
            <a:r>
              <a:rPr lang="pl-PL" sz="4400" dirty="0" smtClean="0">
                <a:solidFill>
                  <a:srgbClr val="000000"/>
                </a:solidFill>
              </a:rPr>
              <a:t>          TRADYCYJNY SAD</a:t>
            </a:r>
            <a:br>
              <a:rPr lang="pl-PL" sz="4400" dirty="0" smtClean="0">
                <a:solidFill>
                  <a:srgbClr val="000000"/>
                </a:solidFill>
              </a:rPr>
            </a:br>
            <a:r>
              <a:rPr lang="pl-PL" sz="3200" i="1" dirty="0" smtClean="0">
                <a:solidFill>
                  <a:srgbClr val="000000"/>
                </a:solidFill>
              </a:rPr>
              <a:t>Czy stare może być nowoczesne…?</a:t>
            </a:r>
            <a:endParaRPr lang="pl-PL" sz="3200" i="1" dirty="0">
              <a:solidFill>
                <a:srgbClr val="00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473" y="102405"/>
            <a:ext cx="1419528" cy="1492349"/>
          </a:xfrm>
          <a:prstGeom prst="rect">
            <a:avLst/>
          </a:prstGeom>
        </p:spPr>
      </p:pic>
      <p:pic>
        <p:nvPicPr>
          <p:cNvPr id="1028" name="Picture 4" descr="Znalezione obrazy dla zapytania stary s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88089"/>
            <a:ext cx="412698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952" y="1878906"/>
            <a:ext cx="4104456" cy="30188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558" y="5154547"/>
            <a:ext cx="3496384" cy="13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Znalezione obrazy dla zapytania grochówka jabło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7818" y="1285860"/>
            <a:ext cx="2892491" cy="2169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nalezione obrazy dla zapytania grochówka jabło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786190"/>
            <a:ext cx="3295503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57222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000000"/>
                </a:solidFill>
              </a:rPr>
              <a:t>Grochówka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571472" y="928670"/>
            <a:ext cx="3714776" cy="5357850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Pochodzenie: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Niemcy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Wielkość owoców: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niewielkie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Kolor skórki: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żółtawozielona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Miąższ: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zwięzły, gruboziarnisty, soczysty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Czas owocowania: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połowa października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Zastosowanie: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bezpośrednie spożycie</a:t>
            </a:r>
            <a:endParaRPr lang="pl-PL" dirty="0">
              <a:ln>
                <a:solidFill>
                  <a:srgbClr val="FFFFCC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9242" y="160020"/>
            <a:ext cx="812628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Koksa pomarańczowa</a:t>
            </a:r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2292" name="Picture 4" descr="Znalezione obrazy dla zapytania KOKSA POMARAŃCZO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428736"/>
            <a:ext cx="3071834" cy="2057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Znalezione obrazy dla zapytania KOKSA POMARAŃCZOW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857628"/>
            <a:ext cx="3107554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a 6"/>
          <p:cNvSpPr/>
          <p:nvPr/>
        </p:nvSpPr>
        <p:spPr>
          <a:xfrm>
            <a:off x="4929190" y="1214422"/>
            <a:ext cx="3571900" cy="5357850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Pochodzenie: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Anglia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Wielkość owoców: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małe lub średnie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Kolor skórki: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zielonożółta, </a:t>
            </a:r>
            <a:r>
              <a:rPr lang="pl-PL" dirty="0" err="1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ordzawiona</a:t>
            </a:r>
            <a:endParaRPr lang="pl-PL" dirty="0" smtClean="0">
              <a:ln>
                <a:solidFill>
                  <a:srgbClr val="FFFFCC"/>
                </a:solidFill>
              </a:ln>
              <a:solidFill>
                <a:srgbClr val="000000"/>
              </a:solidFill>
            </a:endParaRP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Miąższ: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żółtawy, kruchy, soczysty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Czas owocowania: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wrzesień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Zastosowanie: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bezpośrednie spożycie  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20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57222" y="285728"/>
            <a:ext cx="9217023" cy="1143000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 smtClean="0">
                <a:solidFill>
                  <a:srgbClr val="000000"/>
                </a:solidFill>
                <a:latin typeface="Georgia" pitchFamily="18" charset="0"/>
              </a:rPr>
              <a:t>Ciekawostki na temat jabłek:</a:t>
            </a:r>
            <a:endParaRPr lang="pl-PL" sz="44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28596" y="1285860"/>
            <a:ext cx="8424936" cy="5760640"/>
          </a:xfrm>
        </p:spPr>
        <p:txBody>
          <a:bodyPr>
            <a:normAutofit/>
          </a:bodyPr>
          <a:lstStyle/>
          <a:p>
            <a:pPr marL="45720" indent="0" algn="just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Istnieje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ponad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8 tysięcy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odmian jabłek.</a:t>
            </a:r>
          </a:p>
          <a:p>
            <a:pPr marL="45720" indent="0" algn="just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W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zależności od odmiany jabłka mają wielkość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ziarnka</a:t>
            </a:r>
            <a:b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    grochu lub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małej dyni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.</a:t>
            </a:r>
          </a:p>
          <a:p>
            <a:pPr marL="45720" indent="0" algn="just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Dzięki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dużemu stężeniu boru jabłka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wspomagają</a:t>
            </a:r>
            <a:b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   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poprawę pamięci,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koncentracji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i wzmacniają kości.</a:t>
            </a:r>
          </a:p>
          <a:p>
            <a:pPr marL="45720" indent="0" algn="just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Przeciętny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człowiek zjada 65 jabłek rocznie.</a:t>
            </a:r>
          </a:p>
          <a:p>
            <a:pPr marL="45720" indent="0" algn="just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W jabłkach jest 25% powietrza, dlatego unoszą się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/>
            </a:r>
            <a:b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    na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wodzie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.</a:t>
            </a:r>
          </a:p>
          <a:p>
            <a:pPr marL="45720" indent="0" algn="just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Nie należy przechowywać jabłek i bananów z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innymi</a:t>
            </a:r>
            <a:b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   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owocami, bo wydzielany przez nie etylen </a:t>
            </a: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przyspiesza</a:t>
            </a:r>
            <a:b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rgbClr val="000000"/>
                </a:solidFill>
                <a:latin typeface="Georgia" pitchFamily="18" charset="0"/>
              </a:rPr>
              <a:t>     </a:t>
            </a:r>
            <a:r>
              <a:rPr lang="pl-PL" sz="2400" dirty="0">
                <a:solidFill>
                  <a:srgbClr val="000000"/>
                </a:solidFill>
                <a:latin typeface="Georgia" pitchFamily="18" charset="0"/>
              </a:rPr>
              <a:t>dojrzewanie i psucie się innych owoców.</a:t>
            </a:r>
          </a:p>
          <a:p>
            <a:pPr marL="45720" indent="0" algn="just">
              <a:buFont typeface="Wingdings" pitchFamily="2" charset="2"/>
              <a:buChar char="v"/>
            </a:pPr>
            <a:endParaRPr lang="pl-PL" dirty="0">
              <a:solidFill>
                <a:srgbClr val="000000"/>
              </a:solidFill>
              <a:latin typeface="Georgia" pitchFamily="18" charset="0"/>
            </a:endParaRPr>
          </a:p>
          <a:p>
            <a:pPr marL="45720" indent="0">
              <a:buNone/>
            </a:pPr>
            <a:endParaRPr lang="pl-PL" dirty="0">
              <a:solidFill>
                <a:srgbClr val="000000"/>
              </a:solidFill>
            </a:endParaRPr>
          </a:p>
          <a:p>
            <a:pPr marL="45720" indent="0">
              <a:buNone/>
            </a:pPr>
            <a:endParaRPr 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1" y="-1"/>
            <a:ext cx="8784976" cy="682660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4365104"/>
            <a:ext cx="8424936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app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71703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apple 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503365" cy="470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5057009"/>
            <a:ext cx="3987407" cy="1655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04" y="658657"/>
            <a:ext cx="7624930" cy="28613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975" y="4941168"/>
            <a:ext cx="8512497" cy="3171502"/>
          </a:xfrm>
        </p:spPr>
        <p:txBody>
          <a:bodyPr/>
          <a:lstStyle/>
          <a:p>
            <a:pPr marL="0" indent="0">
              <a:buNone/>
            </a:pPr>
            <a:r>
              <a:rPr lang="pl-PL" sz="2200" dirty="0" smtClean="0">
                <a:solidFill>
                  <a:srgbClr val="000000"/>
                </a:solidFill>
              </a:rPr>
              <a:t/>
            </a:r>
            <a:br>
              <a:rPr lang="pl-PL" sz="2200" dirty="0" smtClean="0">
                <a:solidFill>
                  <a:srgbClr val="000000"/>
                </a:solidFill>
              </a:rPr>
            </a:br>
            <a:r>
              <a:rPr lang="pl-PL" sz="2200" dirty="0" smtClean="0">
                <a:solidFill>
                  <a:srgbClr val="000000"/>
                </a:solidFill>
              </a:rPr>
              <a:t>Prezentację wykonały: </a:t>
            </a:r>
            <a:br>
              <a:rPr lang="pl-PL" sz="2200" dirty="0" smtClean="0">
                <a:solidFill>
                  <a:srgbClr val="000000"/>
                </a:solidFill>
              </a:rPr>
            </a:br>
            <a:r>
              <a:rPr lang="pl-PL" sz="2200" dirty="0" smtClean="0">
                <a:solidFill>
                  <a:srgbClr val="000000"/>
                </a:solidFill>
              </a:rPr>
              <a:t>Agnieszka Kocur,</a:t>
            </a:r>
            <a:br>
              <a:rPr lang="pl-PL" sz="2200" dirty="0" smtClean="0">
                <a:solidFill>
                  <a:srgbClr val="000000"/>
                </a:solidFill>
              </a:rPr>
            </a:br>
            <a:r>
              <a:rPr lang="pl-PL" sz="2200" dirty="0" smtClean="0">
                <a:solidFill>
                  <a:srgbClr val="000000"/>
                </a:solidFill>
              </a:rPr>
              <a:t>Małgorzata Jamroży</a:t>
            </a:r>
            <a:endParaRPr lang="pl-PL" sz="2200" dirty="0">
              <a:solidFill>
                <a:srgbClr val="000000"/>
              </a:solidFill>
            </a:endParaRPr>
          </a:p>
        </p:txBody>
      </p:sp>
      <p:sp>
        <p:nvSpPr>
          <p:cNvPr id="5" name="AutoShape 2" descr="Znalezione obrazy dla zapytania appl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Znalezione obrazy dla zapytania apple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apple 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4" descr="Znalezione obrazy dla zapytania apple fruit"/>
          <p:cNvSpPr>
            <a:spLocks noChangeAspect="1" noChangeArrowheads="1"/>
          </p:cNvSpPr>
          <p:nvPr/>
        </p:nvSpPr>
        <p:spPr bwMode="auto">
          <a:xfrm>
            <a:off x="739576" y="312736"/>
            <a:ext cx="4823321" cy="48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16" descr="Znalezione obrazy dla zapytania apple fruit"/>
          <p:cNvSpPr>
            <a:spLocks noChangeAspect="1" noChangeArrowheads="1"/>
          </p:cNvSpPr>
          <p:nvPr/>
        </p:nvSpPr>
        <p:spPr bwMode="auto">
          <a:xfrm>
            <a:off x="2771800" y="18448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580157" y="564188"/>
            <a:ext cx="8126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600" dirty="0" smtClean="0">
              <a:solidFill>
                <a:srgbClr val="000000"/>
              </a:solidFill>
            </a:endParaRPr>
          </a:p>
          <a:p>
            <a:pPr algn="ctr"/>
            <a:r>
              <a:rPr lang="pl-PL" sz="4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Dziękujemy za </a:t>
            </a:r>
          </a:p>
          <a:p>
            <a:pPr algn="ctr"/>
            <a:r>
              <a:rPr lang="pl-PL" sz="4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uwagę! </a:t>
            </a:r>
            <a:r>
              <a:rPr lang="pl-PL" sz="4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" panose="05000000000000000000" pitchFamily="2" charset="2"/>
              </a:rPr>
              <a:t></a:t>
            </a:r>
            <a:endParaRPr lang="pl-PL" sz="4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142852"/>
            <a:ext cx="871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Człowiek a bioróżnorodność</a:t>
            </a:r>
            <a:endParaRPr lang="pl-PL" sz="4400" b="1" dirty="0">
              <a:solidFill>
                <a:srgbClr val="00000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71472" y="1071546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Coraz większe tempo ginięcia gatunków nasiliło działania człowieka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w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zakresie ochrony przyrody, prowadzące  do </a:t>
            </a:r>
            <a:endParaRPr lang="pl-PL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/>
            <a:r>
              <a:rPr lang="pl-PL" b="1" dirty="0" smtClean="0">
                <a:solidFill>
                  <a:srgbClr val="000000"/>
                </a:solidFill>
                <a:latin typeface="Georgia" pitchFamily="18" charset="0"/>
              </a:rPr>
              <a:t>wzrostu </a:t>
            </a:r>
            <a:r>
              <a:rPr lang="pl-PL" b="1" dirty="0" smtClean="0">
                <a:solidFill>
                  <a:srgbClr val="000000"/>
                </a:solidFill>
                <a:latin typeface="Georgia" pitchFamily="18" charset="0"/>
              </a:rPr>
              <a:t>bioróżnorodności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. </a:t>
            </a:r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1000100" y="1928802"/>
            <a:ext cx="3857652" cy="2000264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OCHRONA GATUNKÓW ZAGROŻONYCH WYGINIĘCIEM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5429256" y="2214554"/>
            <a:ext cx="2857520" cy="1357322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rgbClr val="000000"/>
                </a:solidFill>
              </a:rPr>
              <a:t>PRZYWRACANIE SIEDLISK DO STANU NATURALNEGO</a:t>
            </a:r>
            <a:endParaRPr lang="pl-PL" sz="1600" dirty="0">
              <a:solidFill>
                <a:srgbClr val="000000"/>
              </a:solidFill>
            </a:endParaRPr>
          </a:p>
        </p:txBody>
      </p:sp>
      <p:sp>
        <p:nvSpPr>
          <p:cNvPr id="6" name="Strzałka w dół 5"/>
          <p:cNvSpPr/>
          <p:nvPr/>
        </p:nvSpPr>
        <p:spPr>
          <a:xfrm>
            <a:off x="2643174" y="4071942"/>
            <a:ext cx="571504" cy="785818"/>
          </a:xfrm>
          <a:prstGeom prst="downArrow">
            <a:avLst/>
          </a:prstGeom>
          <a:solidFill>
            <a:srgbClr val="0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28728" y="5000636"/>
            <a:ext cx="2928958" cy="1500198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000000"/>
                </a:solidFill>
              </a:rPr>
              <a:t>RESTYTUCJA – </a:t>
            </a:r>
            <a:r>
              <a:rPr lang="pl-PL" dirty="0" smtClean="0">
                <a:solidFill>
                  <a:srgbClr val="000000"/>
                </a:solidFill>
              </a:rPr>
              <a:t>odtworzenie gatunku </a:t>
            </a:r>
            <a:r>
              <a:rPr lang="pl-PL" dirty="0" smtClean="0">
                <a:solidFill>
                  <a:srgbClr val="000000"/>
                </a:solidFill>
              </a:rPr>
              <a:t/>
            </a:r>
            <a:br>
              <a:rPr lang="pl-PL" dirty="0" smtClean="0">
                <a:solidFill>
                  <a:srgbClr val="000000"/>
                </a:solidFill>
              </a:rPr>
            </a:br>
            <a:r>
              <a:rPr lang="pl-PL" dirty="0" smtClean="0">
                <a:solidFill>
                  <a:srgbClr val="000000"/>
                </a:solidFill>
              </a:rPr>
              <a:t>w </a:t>
            </a:r>
            <a:r>
              <a:rPr lang="pl-PL" dirty="0" smtClean="0">
                <a:solidFill>
                  <a:srgbClr val="000000"/>
                </a:solidFill>
              </a:rPr>
              <a:t>sytuacji, gdy populacja jest zbyt mała, aby mogła się sama odtworzyć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2" name="Strzałka w prawo 11"/>
          <p:cNvSpPr/>
          <p:nvPr/>
        </p:nvSpPr>
        <p:spPr>
          <a:xfrm>
            <a:off x="4500562" y="5500702"/>
            <a:ext cx="714380" cy="500066"/>
          </a:xfrm>
          <a:prstGeom prst="rightArrow">
            <a:avLst/>
          </a:prstGeom>
          <a:solidFill>
            <a:srgbClr val="0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5572132" y="5000636"/>
            <a:ext cx="2928958" cy="1500198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000000"/>
                </a:solidFill>
              </a:rPr>
              <a:t>swobodne rozmnażanie – zachowanie </a:t>
            </a:r>
            <a:r>
              <a:rPr lang="pl-PL" b="1" dirty="0" smtClean="0">
                <a:solidFill>
                  <a:srgbClr val="000000"/>
                </a:solidFill>
              </a:rPr>
              <a:t>puli genowej </a:t>
            </a:r>
            <a:r>
              <a:rPr lang="pl-PL" dirty="0" smtClean="0">
                <a:solidFill>
                  <a:srgbClr val="000000"/>
                </a:solidFill>
              </a:rPr>
              <a:t>gatunku</a:t>
            </a:r>
            <a:endParaRPr 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42910" y="214290"/>
            <a:ext cx="7786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Powrót ku ekologii. </a:t>
            </a:r>
          </a:p>
          <a:p>
            <a:pPr algn="ctr"/>
            <a:r>
              <a:rPr lang="pl-PL" sz="3600" b="1" dirty="0" smtClean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 Dlaczego warto chronić dawne odmiany jabłoni?</a:t>
            </a:r>
            <a:endParaRPr lang="pl-PL" sz="3600" b="1" dirty="0">
              <a:solidFill>
                <a:srgbClr val="00000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14348" y="2056686"/>
            <a:ext cx="80724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są dobrze dostosowane do lokalnych warunków klimatycznych </a:t>
            </a:r>
          </a:p>
          <a:p>
            <a:endParaRPr lang="pl-PL" dirty="0" smtClean="0">
              <a:solidFill>
                <a:srgbClr val="0000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wykazują dużą odporność na występujące w danym miejscu choroby </a:t>
            </a:r>
            <a:r>
              <a:rPr lang="pl-PL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           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i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szkodniki ( nie wymagają szeregu chemicznych zabiegów ochronnych)</a:t>
            </a:r>
          </a:p>
          <a:p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sprzyjają rozwojowi pożytecznej entomofauny ( produkują obficie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pyłek         i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nektar, co wpływa na zwiększenie liczebności dzikich zapylaczy)</a:t>
            </a: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rgbClr val="0000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tworzą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specyficzne ekosystemy ( są wyższe niż odmiany nowe, przez co są miejscem bytowania wielu gatunków owadów oraz ptaków)</a:t>
            </a:r>
          </a:p>
          <a:p>
            <a:endParaRPr lang="pl-PL" dirty="0" smtClean="0">
              <a:solidFill>
                <a:srgbClr val="0000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wysokopienne drzewa o rozłożystych koronach chronią glebę przed erozją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,  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a domostwa przed silnym wiatrem</a:t>
            </a: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rgbClr val="0000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ich 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owoce mają często lepszy smak, mimo że są mniejsze i pojawiają się później, niż owoce nowych odmian</a:t>
            </a:r>
          </a:p>
          <a:p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642910" y="714356"/>
            <a:ext cx="3857652" cy="5429288"/>
          </a:xfrm>
          <a:prstGeom prst="ellipse">
            <a:avLst/>
          </a:prstGeom>
          <a:solidFill>
            <a:srgbClr val="FFFFCC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Pochodzenie: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 Rosja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Wielkość owoców: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duże, czasem lekko żebrowane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Kolor skórki: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jasnożółta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Miąższ: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aromatyczny, soczysty, kwaskowaty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Czas owocowania: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wrzesień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Zastosowanie: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+mj-lt"/>
              </a:rPr>
              <a:t>przetwory</a:t>
            </a:r>
            <a:endParaRPr lang="pl-PL" dirty="0">
              <a:ln>
                <a:solidFill>
                  <a:srgbClr val="FFFFCC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43372" y="285728"/>
            <a:ext cx="4373108" cy="1143000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>
                <a:solidFill>
                  <a:srgbClr val="000000"/>
                </a:solidFill>
                <a:effectLst/>
                <a:latin typeface="Georgia" pitchFamily="18" charset="0"/>
              </a:rPr>
              <a:t>Antonówka</a:t>
            </a:r>
            <a:endParaRPr lang="pl-PL" sz="44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7172" name="Picture 4" descr="Znalezione obrazy dla zapytania antonówka drze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500174"/>
            <a:ext cx="3227686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jablonie_antonowk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4000504"/>
            <a:ext cx="3107554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3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57222" y="142852"/>
            <a:ext cx="8856983" cy="114506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000000"/>
                </a:solidFill>
                <a:effectLst/>
                <a:latin typeface="Georgia" pitchFamily="18" charset="0"/>
              </a:rPr>
              <a:t>Papierówka (Oliwka </a:t>
            </a:r>
            <a:r>
              <a:rPr lang="pl-PL" dirty="0">
                <a:solidFill>
                  <a:srgbClr val="000000"/>
                </a:solidFill>
                <a:effectLst/>
                <a:latin typeface="Georgia" pitchFamily="18" charset="0"/>
              </a:rPr>
              <a:t>Żółta)</a:t>
            </a:r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4098" name="Picture 2" descr="Znalezione obrazy dla zapytania Inflancka (Papierówka, Oliwka Żółt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071546"/>
            <a:ext cx="3263860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Znalezione obrazy dla zapytania Inflancka (Papierówka, Oliwka Żółt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Znalezione obrazy dla zapytania Inflancka (Papierówka, Oliwka Żółta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Znalezione obrazy dla zapytania Inflancka (Papierówka, Oliwka Żółta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10" descr="Znalezione obrazy dla zapytania Inflancka (Papierówka, Oliwka Żółta)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2" descr="Znalezione obrazy dla zapytania Inflancka (Papierówka, Oliwka Żółta)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10" name="Picture 14" descr="Znalezione obrazy dla zapytania Inflancka (Papierówka, Oliwka Żółt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643182"/>
            <a:ext cx="3872846" cy="2669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Znalezione obrazy dla zapytania Inflancka (Papierówka, Oliwka Żółta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4572008"/>
            <a:ext cx="2667005" cy="2000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ipsa 12"/>
          <p:cNvSpPr/>
          <p:nvPr/>
        </p:nvSpPr>
        <p:spPr>
          <a:xfrm>
            <a:off x="4857752" y="1214422"/>
            <a:ext cx="3643338" cy="5143536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Pochodzenie: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kraje nadbałtyckie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Wielkość owoców: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małe lub średnie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Kolor skórki: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żółta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Miąższ: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biały, delikatny, kwaskowaty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Czas owocowania: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wiosna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Zastosowanie: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owoc deserowy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33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8520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Georgia" pitchFamily="18" charset="0"/>
              </a:rPr>
              <a:t>Z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łota reneta</a:t>
            </a:r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3074" name="Picture 2" descr="Znalezione obrazy dla zapytania złota ren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214422"/>
            <a:ext cx="3240360" cy="237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nalezione obrazy dla zapytania złota ren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857628"/>
            <a:ext cx="3268587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857224" y="1000108"/>
            <a:ext cx="4071966" cy="5429288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Pochodzenie: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Francja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Wielkość owoców: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duże lub średnie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Kolor skórki: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złotożółta, pokryta pomarańczowoczerwonym rumieńcem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Miąższ: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białawo - żółty, średnio soczysty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Czas owocowania: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połowa września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Zastosowanie: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przetwory i bezpośrednie spożycie  </a:t>
            </a:r>
            <a:endParaRPr lang="pl-PL" dirty="0">
              <a:ln>
                <a:solidFill>
                  <a:srgbClr val="FFFFCC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6002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Szara reneta</a:t>
            </a:r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9218" name="Picture 2" descr="OLYMPUS DIGITAL 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214422"/>
            <a:ext cx="2643206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nalezione obrazy dla zapytania szara ren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929066"/>
            <a:ext cx="2698770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4786314" y="1142984"/>
            <a:ext cx="3643338" cy="5286412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Pochodzenie:</a:t>
            </a:r>
            <a:r>
              <a:rPr lang="pl-PL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 Francja</a:t>
            </a:r>
          </a:p>
          <a:p>
            <a:pPr algn="ctr"/>
            <a:r>
              <a:rPr lang="pl-PL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Wielkość owoców: duże</a:t>
            </a:r>
          </a:p>
          <a:p>
            <a:pPr algn="ctr"/>
            <a:r>
              <a:rPr lang="pl-PL" b="1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Kolor skórki: </a:t>
            </a:r>
            <a:r>
              <a:rPr lang="pl-PL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zielona z rumieńcem</a:t>
            </a:r>
          </a:p>
          <a:p>
            <a:pPr algn="ctr"/>
            <a:r>
              <a:rPr lang="pl-PL" b="1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Miąższ:</a:t>
            </a:r>
            <a:r>
              <a:rPr lang="pl-PL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 zwięzły, średnio soczysty, kwaskowaty</a:t>
            </a:r>
          </a:p>
          <a:p>
            <a:pPr algn="ctr"/>
            <a:r>
              <a:rPr lang="pl-PL" b="1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Czas owocowania: </a:t>
            </a:r>
            <a:r>
              <a:rPr lang="pl-PL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wiosna</a:t>
            </a:r>
          </a:p>
          <a:p>
            <a:pPr algn="ctr"/>
            <a:r>
              <a:rPr lang="pl-PL" b="1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Zastosowanie: </a:t>
            </a:r>
            <a:r>
              <a:rPr lang="pl-PL" dirty="0" smtClean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</a:rPr>
              <a:t>ciasta, sałatki, surówki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76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Reneta landsberska</a:t>
            </a:r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5126" name="Picture 6" descr="Znalezione obrazy dla zapytania LANDSBERS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429000"/>
            <a:ext cx="2328193" cy="227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a 6"/>
          <p:cNvSpPr/>
          <p:nvPr/>
        </p:nvSpPr>
        <p:spPr>
          <a:xfrm>
            <a:off x="642910" y="1357298"/>
            <a:ext cx="3500462" cy="5214974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Pochodzenie: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Niemcy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Wielkość owoców: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duże lub średnie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Kolor skórki: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żółta z rumieńcem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Miąższ: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biały, chrupki, bardzo soczysty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Czas owocowania: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wrzesień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Zastosowanie: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przetwory i bezpośrednie spożycie</a:t>
            </a:r>
            <a:endParaRPr lang="pl-PL" dirty="0">
              <a:ln>
                <a:solidFill>
                  <a:srgbClr val="FFFFCC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500174"/>
            <a:ext cx="2281436" cy="2281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5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984776" cy="1584176"/>
          </a:xfrm>
        </p:spPr>
        <p:txBody>
          <a:bodyPr/>
          <a:lstStyle/>
          <a:p>
            <a:pPr marL="0" indent="0">
              <a:buNone/>
            </a:pPr>
            <a:r>
              <a:rPr lang="pl-PL" cap="all" dirty="0" smtClean="0">
                <a:solidFill>
                  <a:srgbClr val="000000"/>
                </a:solidFill>
                <a:latin typeface="Georgia" pitchFamily="18" charset="0"/>
              </a:rPr>
              <a:t>C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esarz</a:t>
            </a:r>
            <a:r>
              <a:rPr lang="pl-PL" cap="all" dirty="0" smtClean="0">
                <a:solidFill>
                  <a:srgbClr val="000000"/>
                </a:solidFill>
                <a:latin typeface="Georgia" pitchFamily="18" charset="0"/>
              </a:rPr>
              <a:t> W</a:t>
            </a:r>
            <a:r>
              <a:rPr lang="pl-PL" dirty="0" smtClean="0">
                <a:solidFill>
                  <a:srgbClr val="000000"/>
                </a:solidFill>
                <a:latin typeface="Georgia" pitchFamily="18" charset="0"/>
              </a:rPr>
              <a:t>ilhelm</a:t>
            </a:r>
            <a:endParaRPr lang="pl-PL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7170" name="Picture 2" descr="http://www.stareodmiany.pl/plugins/content/jumultithumb/Li4vLi4vLi4vaW1hZ2VzL3N0b3JpZXMvamFibG9uaWUvQ2VzYXJ6LVdpbGhlbG1fd3d3X3N0YXJlb2RtaWFueV9wbC5qcGcmYW1wO3c9MzIwJmFtcDtoPTIyNSZhbXA7cT05MCZhbXA7emM9MQ==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85860"/>
            <a:ext cx="3105249" cy="2222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nalezione obrazy dla zapytania CESARZ WILHELM jab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857628"/>
            <a:ext cx="2994663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4929190" y="1142984"/>
            <a:ext cx="3786214" cy="5286412"/>
          </a:xfrm>
          <a:prstGeom prst="ellipse">
            <a:avLst/>
          </a:prstGeom>
          <a:solidFill>
            <a:srgbClr val="FF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Pochodzenie: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Niemcy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Wielkość owoców: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duże lub średnie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Kolor skórki: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zielonożółta z czerwonym rumieńcem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Miąższ: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 żółty, soczysty, słodki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Czas owocowania: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początek października</a:t>
            </a:r>
          </a:p>
          <a:p>
            <a:pPr algn="ctr"/>
            <a:r>
              <a:rPr lang="pl-PL" b="1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Zastosowanie: </a:t>
            </a:r>
            <a:r>
              <a:rPr lang="pl-PL" dirty="0" smtClean="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</a:rPr>
              <a:t>owoc deserowy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50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Niestandardowy 4">
      <a:dk1>
        <a:srgbClr val="92D050"/>
      </a:dk1>
      <a:lt1>
        <a:srgbClr val="92D050"/>
      </a:lt1>
      <a:dk2>
        <a:srgbClr val="92D050"/>
      </a:dk2>
      <a:lt2>
        <a:srgbClr val="92D050"/>
      </a:lt2>
      <a:accent1>
        <a:srgbClr val="92D050"/>
      </a:accent1>
      <a:accent2>
        <a:srgbClr val="92D050"/>
      </a:accent2>
      <a:accent3>
        <a:srgbClr val="92D050"/>
      </a:accent3>
      <a:accent4>
        <a:srgbClr val="92D050"/>
      </a:accent4>
      <a:accent5>
        <a:srgbClr val="92D050"/>
      </a:accent5>
      <a:accent6>
        <a:srgbClr val="92D050"/>
      </a:accent6>
      <a:hlink>
        <a:srgbClr val="92D050"/>
      </a:hlink>
      <a:folHlink>
        <a:srgbClr val="92D050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</TotalTime>
  <Words>442</Words>
  <Application>Microsoft Office PowerPoint</Application>
  <PresentationFormat>Pokaz na ekranie (4:3)</PresentationFormat>
  <Paragraphs>91</Paragraphs>
  <Slides>15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Calibri</vt:lpstr>
      <vt:lpstr>Georgia</vt:lpstr>
      <vt:lpstr>Trebuchet MS</vt:lpstr>
      <vt:lpstr>Wingdings</vt:lpstr>
      <vt:lpstr>Aerodynamiczny</vt:lpstr>
      <vt:lpstr>          TRADYCYJNY SAD Czy stare może być nowoczesne…?</vt:lpstr>
      <vt:lpstr>Prezentacja programu PowerPoint</vt:lpstr>
      <vt:lpstr>Prezentacja programu PowerPoint</vt:lpstr>
      <vt:lpstr>Antonówka</vt:lpstr>
      <vt:lpstr>Papierówka (Oliwka Żółta)</vt:lpstr>
      <vt:lpstr>Złota reneta</vt:lpstr>
      <vt:lpstr>Szara reneta</vt:lpstr>
      <vt:lpstr>Reneta landsberska</vt:lpstr>
      <vt:lpstr>Cesarz Wilhelm</vt:lpstr>
      <vt:lpstr>Grochówka</vt:lpstr>
      <vt:lpstr>Koksa pomarańczowa</vt:lpstr>
      <vt:lpstr>Ciekawostki na temat jabłek:</vt:lpstr>
      <vt:lpstr>Prezentacja programu PowerPoint</vt:lpstr>
      <vt:lpstr>Prezentacja programu PowerPoint</vt:lpstr>
      <vt:lpstr> Prezentację wykonały:  Agnieszka Kocur, Małgorzata Jamroży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MAMA</dc:creator>
  <cp:lastModifiedBy>user</cp:lastModifiedBy>
  <cp:revision>62</cp:revision>
  <dcterms:created xsi:type="dcterms:W3CDTF">2017-12-02T13:22:07Z</dcterms:created>
  <dcterms:modified xsi:type="dcterms:W3CDTF">2017-12-19T12:55:42Z</dcterms:modified>
</cp:coreProperties>
</file>